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92" r:id="rId3"/>
    <p:sldId id="283" r:id="rId4"/>
    <p:sldId id="280" r:id="rId5"/>
    <p:sldId id="282" r:id="rId6"/>
    <p:sldId id="294" r:id="rId7"/>
    <p:sldId id="300" r:id="rId8"/>
    <p:sldId id="304" r:id="rId9"/>
    <p:sldId id="281" r:id="rId10"/>
    <p:sldId id="265" r:id="rId11"/>
    <p:sldId id="284" r:id="rId12"/>
    <p:sldId id="295" r:id="rId13"/>
    <p:sldId id="296" r:id="rId14"/>
    <p:sldId id="291" r:id="rId15"/>
    <p:sldId id="299" r:id="rId16"/>
    <p:sldId id="267" r:id="rId17"/>
    <p:sldId id="269" r:id="rId18"/>
    <p:sldId id="268" r:id="rId19"/>
    <p:sldId id="264" r:id="rId20"/>
    <p:sldId id="285" r:id="rId21"/>
    <p:sldId id="286" r:id="rId22"/>
    <p:sldId id="305" r:id="rId23"/>
    <p:sldId id="302" r:id="rId24"/>
    <p:sldId id="303" r:id="rId25"/>
    <p:sldId id="297" r:id="rId26"/>
    <p:sldId id="287" r:id="rId27"/>
    <p:sldId id="301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65" autoAdjust="0"/>
    <p:restoredTop sz="94660"/>
  </p:normalViewPr>
  <p:slideViewPr>
    <p:cSldViewPr>
      <p:cViewPr>
        <p:scale>
          <a:sx n="70" d="100"/>
          <a:sy n="70" d="100"/>
        </p:scale>
        <p:origin x="-130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4C2B3-E1C7-467E-A37C-96FC7660D58E}" type="datetimeFigureOut">
              <a:rPr lang="ru-RU" smtClean="0"/>
              <a:pPr/>
              <a:t>27.10.2016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852DE-13E3-497B-97A2-AF35EFD64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852DE-13E3-497B-97A2-AF35EFD6422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BDAD9-597C-480F-BD30-98B242D27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8BC85-6857-4419-91AC-1A80DC2C6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819FA-9C95-4DFA-A144-34B8377B80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64336-B016-48A6-972E-C04F1A94D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C7F38-EF9B-4A29-8460-90AB5234A0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C24E5-C650-4D22-AF9C-4CF05EF32A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1474C-245A-4CF8-8FC5-5B7659E73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71F87-D196-42B7-9784-18E6CAA4A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EF12A-DB12-42D4-86C7-5427833E6D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B446A-FB31-4690-8C5F-9AB19907E6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8C8F0-CDF0-43F6-A5AA-4E6293F3B8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BE8EDE3-E537-4501-97B7-927F88174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kld-aero.ru/wp-content/uploads/2015/09/index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838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85800"/>
            <a:ext cx="8001000" cy="1143000"/>
          </a:xfrm>
        </p:spPr>
        <p:txBody>
          <a:bodyPr/>
          <a:lstStyle/>
          <a:p>
            <a:pPr eaLnBrk="1" hangingPunct="1"/>
            <a:r>
              <a:rPr lang="ru-RU" sz="7200" dirty="0" smtClean="0"/>
              <a:t>Наш любимый город- Озерск</a:t>
            </a:r>
          </a:p>
        </p:txBody>
      </p:sp>
      <p:sp useBgFill="1"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5943600"/>
            <a:ext cx="8077200" cy="685800"/>
          </a:xfrm>
        </p:spPr>
        <p:txBody>
          <a:bodyPr/>
          <a:lstStyle/>
          <a:p>
            <a:pPr eaLnBrk="1" hangingPunct="1"/>
            <a:r>
              <a:rPr lang="ru-RU" sz="2400" dirty="0" smtClean="0"/>
              <a:t>Подготовил </a:t>
            </a:r>
            <a:r>
              <a:rPr lang="ru-RU" sz="2400" smtClean="0"/>
              <a:t>ученик </a:t>
            </a:r>
            <a:r>
              <a:rPr lang="ru-RU" sz="2400" smtClean="0"/>
              <a:t>3 «Б</a:t>
            </a:r>
            <a:r>
              <a:rPr lang="ru-RU" sz="2400" dirty="0" smtClean="0"/>
              <a:t>» класса Елизаров Вадим.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57200"/>
            <a:ext cx="8229600" cy="2971801"/>
          </a:xfrm>
        </p:spPr>
        <p:txBody>
          <a:bodyPr/>
          <a:lstStyle/>
          <a:p>
            <a:r>
              <a:rPr lang="ru-RU" sz="1800" dirty="0" smtClean="0"/>
              <a:t>   После боев Первой мировой войны на кладбище </a:t>
            </a:r>
            <a:r>
              <a:rPr lang="ru-RU" sz="1800" dirty="0" err="1" smtClean="0"/>
              <a:t>Даркемена</a:t>
            </a:r>
            <a:r>
              <a:rPr lang="ru-RU" sz="1800" dirty="0" smtClean="0"/>
              <a:t>, на котором были похоронены павшие немецкие и русские воины, была построена </a:t>
            </a:r>
            <a:r>
              <a:rPr lang="ru-RU" sz="1800" b="1" dirty="0" smtClean="0"/>
              <a:t>католическая капелла.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Около </a:t>
            </a:r>
            <a:r>
              <a:rPr lang="ru-RU" sz="1800" b="1" dirty="0" smtClean="0"/>
              <a:t>1950</a:t>
            </a:r>
            <a:r>
              <a:rPr lang="ru-RU" sz="1800" dirty="0" smtClean="0"/>
              <a:t>-го года воинское захоронение было уничтожено. В послевоенные годы здание капеллы принадлежало Всероссийскому добровольному пожарному обществу, в </a:t>
            </a:r>
            <a:r>
              <a:rPr lang="ru-RU" sz="1800" b="1" dirty="0" smtClean="0"/>
              <a:t>1993</a:t>
            </a:r>
            <a:r>
              <a:rPr lang="ru-RU" sz="1800" dirty="0" smtClean="0"/>
              <a:t> году - передано Русской православной церкви. Сейчас - </a:t>
            </a:r>
            <a:r>
              <a:rPr lang="ru-RU" sz="1800" b="1" dirty="0" smtClean="0"/>
              <a:t>храм Святого благоверного князя Александра Невского</a:t>
            </a:r>
            <a:r>
              <a:rPr lang="ru-RU" sz="1800" dirty="0" smtClean="0"/>
              <a:t>, освящен в 1996 году.</a:t>
            </a:r>
            <a:endParaRPr lang="ru-RU" sz="1800" dirty="0"/>
          </a:p>
        </p:txBody>
      </p:sp>
      <p:sp>
        <p:nvSpPr>
          <p:cNvPr id="10247" name="AutoShape 7" descr="http://www.forum-kenig.ru/download/file.php?id=7690&amp;sid=0c5da4fee70a3a292a55fff4add8b05d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8" name="Picture 8" descr="C:\Users\Андрей\Downloads\DSC028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1277" b="6151"/>
          <a:stretch>
            <a:fillRect/>
          </a:stretch>
        </p:blipFill>
        <p:spPr bwMode="auto">
          <a:xfrm>
            <a:off x="1371600" y="3048000"/>
            <a:ext cx="6324600" cy="3483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2"/>
          <p:cNvSpPr>
            <a:spLocks noChangeArrowheads="1"/>
          </p:cNvSpPr>
          <p:nvPr/>
        </p:nvSpPr>
        <p:spPr bwMode="auto">
          <a:xfrm>
            <a:off x="1219200" y="609600"/>
            <a:ext cx="670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Памятник воинам- погибшим в первую мировую войну.</a:t>
            </a:r>
          </a:p>
        </p:txBody>
      </p:sp>
      <p:pic>
        <p:nvPicPr>
          <p:cNvPr id="11267" name="Picture 2" descr="http://it.tourbina.ru/photos.3/4/0/402550/big.photo/Ozersk.jpg"/>
          <p:cNvPicPr>
            <a:picLocks noChangeAspect="1" noChangeArrowheads="1"/>
          </p:cNvPicPr>
          <p:nvPr/>
        </p:nvPicPr>
        <p:blipFill>
          <a:blip r:embed="rId2"/>
          <a:srcRect r="2083" b="4411"/>
          <a:stretch>
            <a:fillRect/>
          </a:stretch>
        </p:blipFill>
        <p:spPr bwMode="auto">
          <a:xfrm>
            <a:off x="838200" y="1219200"/>
            <a:ext cx="738346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дрей\Downloads\59a34a277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850" r="23622"/>
          <a:stretch>
            <a:fillRect/>
          </a:stretch>
        </p:blipFill>
        <p:spPr bwMode="auto">
          <a:xfrm>
            <a:off x="4477942" y="228600"/>
            <a:ext cx="4272870" cy="64008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" y="914400"/>
            <a:ext cx="3733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В </a:t>
            </a:r>
            <a:r>
              <a:rPr lang="ru-RU" sz="2400" b="1" dirty="0" smtClean="0"/>
              <a:t>1938</a:t>
            </a:r>
            <a:r>
              <a:rPr lang="ru-RU" sz="2400" dirty="0" smtClean="0"/>
              <a:t> году нацисты переименовали </a:t>
            </a:r>
            <a:r>
              <a:rPr lang="ru-RU" sz="2400" dirty="0" err="1" smtClean="0"/>
              <a:t>Даркемен</a:t>
            </a:r>
            <a:r>
              <a:rPr lang="ru-RU" sz="2400" dirty="0" smtClean="0"/>
              <a:t> в </a:t>
            </a:r>
            <a:r>
              <a:rPr lang="ru-RU" sz="2400" b="1" dirty="0" err="1" smtClean="0"/>
              <a:t>Ангерапп</a:t>
            </a:r>
            <a:r>
              <a:rPr lang="ru-RU" sz="2400" b="1" dirty="0" smtClean="0"/>
              <a:t>.</a:t>
            </a:r>
            <a:r>
              <a:rPr lang="ru-RU" sz="24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160518_143428.jpg"/>
          <p:cNvPicPr>
            <a:picLocks noChangeAspect="1"/>
          </p:cNvPicPr>
          <p:nvPr/>
        </p:nvPicPr>
        <p:blipFill>
          <a:blip r:embed="rId2" cstate="print"/>
          <a:srcRect t="3234"/>
          <a:stretch>
            <a:fillRect/>
          </a:stretch>
        </p:blipFill>
        <p:spPr>
          <a:xfrm>
            <a:off x="457200" y="1676150"/>
            <a:ext cx="8365067" cy="4553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/>
          <a:lstStyle/>
          <a:p>
            <a:r>
              <a:rPr lang="ru-RU" sz="2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 </a:t>
            </a:r>
            <a:r>
              <a:rPr lang="ru-RU" sz="20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1945</a:t>
            </a:r>
            <a:r>
              <a:rPr lang="ru-RU" sz="2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года в составе </a:t>
            </a:r>
            <a:r>
              <a:rPr lang="ru-RU" sz="20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СССР.  7 сентября 1946 </a:t>
            </a:r>
            <a:r>
              <a:rPr lang="ru-RU" sz="2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года город был переименован в </a:t>
            </a:r>
            <a:r>
              <a:rPr lang="ru-RU" sz="20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Озёрск.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https://grandmaket.ru/images/goroda/OzYorsk_70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0938" y="620713"/>
            <a:ext cx="3903662" cy="372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2667000" y="4648200"/>
            <a:ext cx="411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Это герб нашего города.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160518_144849.jpg"/>
          <p:cNvPicPr>
            <a:picLocks noChangeAspect="1"/>
          </p:cNvPicPr>
          <p:nvPr/>
        </p:nvPicPr>
        <p:blipFill>
          <a:blip r:embed="rId2" cstate="print"/>
          <a:srcRect l="19773" r="27682"/>
          <a:stretch>
            <a:fillRect/>
          </a:stretch>
        </p:blipFill>
        <p:spPr>
          <a:xfrm>
            <a:off x="4343400" y="1447800"/>
            <a:ext cx="4377557" cy="46863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7200" y="1524000"/>
            <a:ext cx="3657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Памятный знак в честь взятия города </a:t>
            </a:r>
            <a:r>
              <a:rPr lang="ru-RU" b="1" dirty="0" err="1"/>
              <a:t>Ангерапп</a:t>
            </a:r>
            <a:r>
              <a:rPr lang="ru-RU" dirty="0"/>
              <a:t> 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На </a:t>
            </a:r>
            <a:r>
              <a:rPr lang="ru-RU" dirty="0"/>
              <a:t>камне укреплена табличка с надписью: "</a:t>
            </a:r>
            <a:r>
              <a:rPr lang="ru-RU" b="1" dirty="0"/>
              <a:t>23 января 1945 года советские войска овладели городом </a:t>
            </a:r>
            <a:r>
              <a:rPr lang="ru-RU" b="1" dirty="0" err="1"/>
              <a:t>Ангерапп</a:t>
            </a:r>
            <a:r>
              <a:rPr lang="ru-RU" b="1" dirty="0"/>
              <a:t> - ныне Озерск. Слава героям!".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09600" y="381000"/>
            <a:ext cx="82296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Достопримечательности Озерска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Памятник погибшим в ходе локальных войн и ликвидаций катастроф.</a:t>
            </a:r>
          </a:p>
        </p:txBody>
      </p:sp>
      <p:pic>
        <p:nvPicPr>
          <p:cNvPr id="12291" name="Содержимое 3" descr="памятник 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1920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Мемориал воинам Красной Армии, погибшим в годы Великой Отечественной войны 1941—1945.</a:t>
            </a:r>
            <a:br>
              <a:rPr lang="ru-RU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Братская могила образовалась в ходе боевых действий. Захоронено 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1752</a:t>
            </a: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воина. Памятник установлен в </a:t>
            </a:r>
            <a:r>
              <a:rPr lang="ru-RU" sz="20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1949</a:t>
            </a:r>
            <a: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году.</a:t>
            </a:r>
            <a:br>
              <a:rPr lang="ru-RU" sz="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Содержимое 3" descr="мемориальный комплекс.jpg"/>
          <p:cNvPicPr>
            <a:picLocks noGrp="1" noChangeAspect="1"/>
          </p:cNvPicPr>
          <p:nvPr>
            <p:ph idx="1"/>
          </p:nvPr>
        </p:nvPicPr>
        <p:blipFill>
          <a:blip r:embed="rId2"/>
          <a:srcRect r="2042" b="5717"/>
          <a:stretch>
            <a:fillRect/>
          </a:stretch>
        </p:blipFill>
        <p:spPr>
          <a:xfrm>
            <a:off x="609600" y="1752600"/>
            <a:ext cx="7608888" cy="44149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Содержимое 4" descr="памятник ленину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57600" y="381000"/>
            <a:ext cx="4876800" cy="5943600"/>
          </a:xfrm>
        </p:spPr>
      </p:pic>
      <p:sp>
        <p:nvSpPr>
          <p:cNvPr id="6" name="Прямоугольник 5"/>
          <p:cNvSpPr/>
          <p:nvPr/>
        </p:nvSpPr>
        <p:spPr>
          <a:xfrm>
            <a:off x="533400" y="1143000"/>
            <a:ext cx="3048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Памятник</a:t>
            </a:r>
            <a:r>
              <a:rPr lang="ru-RU" sz="2000" dirty="0" smtClean="0"/>
              <a:t> основателю советского государства В.И. Ульянову (</a:t>
            </a:r>
            <a:r>
              <a:rPr lang="ru-RU" sz="2000" b="1" dirty="0" smtClean="0"/>
              <a:t>Ленину</a:t>
            </a:r>
            <a:r>
              <a:rPr lang="ru-RU" sz="2000" dirty="0" smtClean="0"/>
              <a:t>).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http://prishep.ru/wp-content/uploads/2012/03/141-700x4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76400"/>
            <a:ext cx="6667500" cy="4438651"/>
          </a:xfrm>
          <a:prstGeom prst="rect">
            <a:avLst/>
          </a:prstGeom>
          <a:noFill/>
        </p:spPr>
      </p:pic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358140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Лютеранская кирха.</a:t>
            </a:r>
            <a:br>
              <a:rPr lang="ru-RU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Ки</a:t>
            </a:r>
            <a:r>
              <a:rPr lang="ru-RU" sz="2400" dirty="0" smtClean="0"/>
              <a:t>рха была освящена </a:t>
            </a:r>
            <a:r>
              <a:rPr lang="ru-RU" sz="2400" b="1" dirty="0" smtClean="0"/>
              <a:t>9 октября 1842 года</a:t>
            </a:r>
            <a:r>
              <a:rPr lang="ru-RU" sz="2400" dirty="0" smtClean="0"/>
              <a:t>. Строение имело существенный недостаток - низкий шпиль сдерживал развитие промышленности в городе. Дымовые трубы не должны быть выше креста кирхи. К пятидесятилетию кирхи была произведена реконструкция – надстроена высокая башня и установлены </a:t>
            </a:r>
            <a:r>
              <a:rPr lang="ru-RU" sz="2400" dirty="0" err="1" smtClean="0"/>
              <a:t>трёхциферблатные</a:t>
            </a:r>
            <a:r>
              <a:rPr lang="ru-RU" sz="2400" dirty="0" smtClean="0"/>
              <a:t> часы.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ru-RU" sz="3200" dirty="0" smtClean="0"/>
              <a:t>Цель проекта: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Расширить знания о родном городе.</a:t>
            </a:r>
          </a:p>
          <a:p>
            <a:pPr algn="ctr">
              <a:buNone/>
            </a:pPr>
            <a:endParaRPr lang="ru-RU" sz="24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Задачи:</a:t>
            </a:r>
          </a:p>
          <a:p>
            <a:pPr>
              <a:buNone/>
            </a:pPr>
            <a:endParaRPr lang="ru-RU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Познакомиться с историей возникновения города, его названия, древними постройками.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Закрепить знания  о родном городе и его достопримечательностях.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 descr="https://upload.wikimedia.org/wikipedia/commons/1/1e/Ehem._Postam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95400"/>
            <a:ext cx="73152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762000" y="457200"/>
            <a:ext cx="7848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Здание почты </a:t>
            </a:r>
            <a:r>
              <a:rPr lang="ru-RU" sz="2400" b="1" dirty="0" smtClean="0"/>
              <a:t>построено </a:t>
            </a:r>
            <a:r>
              <a:rPr lang="ru-RU" sz="2400" b="1" dirty="0"/>
              <a:t>в 1897 году</a:t>
            </a:r>
            <a:r>
              <a:rPr lang="ru-RU" sz="2400" b="1" dirty="0" smtClean="0"/>
              <a:t>. </a:t>
            </a:r>
            <a:r>
              <a:rPr lang="ru-RU" sz="2400" dirty="0" smtClean="0"/>
              <a:t>У немцев </a:t>
            </a:r>
            <a:r>
              <a:rPr lang="ru-RU" sz="2400" dirty="0"/>
              <a:t>в </a:t>
            </a:r>
            <a:r>
              <a:rPr lang="ru-RU" sz="2400" dirty="0" smtClean="0"/>
              <a:t>нем </a:t>
            </a:r>
            <a:r>
              <a:rPr lang="ru-RU" sz="2400" dirty="0"/>
              <a:t>были телеграф, телефон и прием посылок. 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Содержимое 4" descr="городской музей.jpg"/>
          <p:cNvPicPr>
            <a:picLocks noChangeAspect="1"/>
          </p:cNvPicPr>
          <p:nvPr/>
        </p:nvPicPr>
        <p:blipFill>
          <a:blip r:embed="rId2"/>
          <a:srcRect t="26582" r="1587" b="3796"/>
          <a:stretch>
            <a:fillRect/>
          </a:stretch>
        </p:blipFill>
        <p:spPr bwMode="auto">
          <a:xfrm>
            <a:off x="1219200" y="1143000"/>
            <a:ext cx="6477000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685800" y="609600"/>
            <a:ext cx="70104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Здание историко-краеведческого музея города Озёрска</a:t>
            </a:r>
            <a:r>
              <a:rPr lang="ru-RU" sz="2400" dirty="0" smtClean="0"/>
              <a:t>. Оно построено в </a:t>
            </a:r>
            <a:r>
              <a:rPr lang="ru-RU" sz="2400" b="1" dirty="0" smtClean="0"/>
              <a:t>1921</a:t>
            </a:r>
            <a:r>
              <a:rPr lang="ru-RU" sz="2400" dirty="0" smtClean="0"/>
              <a:t> году. Как домик для гостей входило в комплекс усадьбы </a:t>
            </a:r>
            <a:r>
              <a:rPr lang="ru-RU" sz="2400" b="1" dirty="0" err="1" smtClean="0"/>
              <a:t>Рихарда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Вихерта</a:t>
            </a:r>
            <a:r>
              <a:rPr lang="ru-RU" sz="2400" b="1" dirty="0" smtClean="0"/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r>
              <a:rPr lang="ru-RU" sz="2000" b="1" dirty="0" smtClean="0"/>
              <a:t>Дом </a:t>
            </a:r>
            <a:r>
              <a:rPr lang="ru-RU" sz="2000" b="1" dirty="0" err="1" smtClean="0"/>
              <a:t>Рихарда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Вихерта</a:t>
            </a:r>
            <a:r>
              <a:rPr lang="ru-RU" sz="2000" b="1" dirty="0" smtClean="0"/>
              <a:t>. </a:t>
            </a:r>
            <a:endParaRPr lang="ru-RU" sz="2000" dirty="0"/>
          </a:p>
        </p:txBody>
      </p:sp>
      <p:pic>
        <p:nvPicPr>
          <p:cNvPr id="4" name="Содержимое 3" descr="IMG_20160518_1455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0511" y="1295400"/>
            <a:ext cx="8342489" cy="4906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160518_1440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z="2000" b="1" dirty="0" smtClean="0"/>
              <a:t>Жилой дом Ульриха </a:t>
            </a:r>
            <a:r>
              <a:rPr lang="ru-RU" sz="2000" b="1" dirty="0" err="1" smtClean="0"/>
              <a:t>Вихарда</a:t>
            </a:r>
            <a:r>
              <a:rPr lang="ru-RU" sz="2000" b="1" dirty="0" smtClean="0"/>
              <a:t>, </a:t>
            </a:r>
            <a:r>
              <a:rPr lang="ru-RU" sz="2000" dirty="0" smtClean="0"/>
              <a:t>одного из владельцев мельницы, построенной в 19 веке.</a:t>
            </a:r>
            <a:br>
              <a:rPr lang="ru-RU" sz="2000" dirty="0" smtClean="0"/>
            </a:br>
            <a:r>
              <a:rPr lang="ru-RU" sz="2000" dirty="0" smtClean="0"/>
              <a:t>В конце тридцатых годов здание мельницы было продано А.Шмидту. В здании организовали пивоваренное производство, разливалась минеральная вода.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160518_1444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2057400"/>
            <a:ext cx="8046156" cy="45259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1143000"/>
          </a:xfrm>
        </p:spPr>
        <p:txBody>
          <a:bodyPr/>
          <a:lstStyle/>
          <a:p>
            <a:r>
              <a:rPr lang="ru-RU" sz="2000" b="1" dirty="0" smtClean="0"/>
              <a:t>Вилла земельного (районного) Совета - </a:t>
            </a:r>
            <a:r>
              <a:rPr lang="ru-RU" sz="2000" b="1" dirty="0" err="1" smtClean="0"/>
              <a:t>Ландрат</a:t>
            </a:r>
            <a:r>
              <a:rPr lang="ru-RU" sz="2000" b="1" dirty="0" smtClean="0"/>
              <a:t> </a:t>
            </a:r>
            <a:r>
              <a:rPr lang="ru-RU" sz="2000" dirty="0" smtClean="0"/>
              <a:t>построена в 1913 году и использовалась как жилое здание руководителя района, а также как место проведения совещаний в узком кругу, приёма и размещения гостей. </a:t>
            </a:r>
            <a:br>
              <a:rPr lang="ru-RU" sz="2000" dirty="0" smtClean="0"/>
            </a:br>
            <a:r>
              <a:rPr lang="ru-RU" sz="2000" dirty="0" smtClean="0"/>
              <a:t>Сегодня здесь размещен Центр развития творчества детей и юношества.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66800" y="609600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Западный железнодорожный вокзал </a:t>
            </a:r>
            <a:r>
              <a:rPr lang="ru-RU" b="1" dirty="0" err="1" smtClean="0"/>
              <a:t>Даркемена</a:t>
            </a:r>
            <a:r>
              <a:rPr lang="ru-RU" b="1" dirty="0" smtClean="0"/>
              <a:t>. </a:t>
            </a:r>
          </a:p>
          <a:p>
            <a:pPr algn="ctr"/>
            <a:r>
              <a:rPr lang="ru-RU" dirty="0"/>
              <a:t>В настоящее время - жилой дом.</a:t>
            </a:r>
          </a:p>
        </p:txBody>
      </p:sp>
      <p:pic>
        <p:nvPicPr>
          <p:cNvPr id="31747" name="Picture 3" descr="C:\Users\Андрей\Downloads\DSC02821.JPG"/>
          <p:cNvPicPr>
            <a:picLocks noChangeAspect="1" noChangeArrowheads="1"/>
          </p:cNvPicPr>
          <p:nvPr/>
        </p:nvPicPr>
        <p:blipFill>
          <a:blip r:embed="rId2"/>
          <a:srcRect t="5639" b="6664"/>
          <a:stretch>
            <a:fillRect/>
          </a:stretch>
        </p:blipFill>
        <p:spPr bwMode="auto">
          <a:xfrm>
            <a:off x="685800" y="1507645"/>
            <a:ext cx="7668000" cy="4485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Содержимое 4" descr="школа1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838200"/>
            <a:ext cx="4495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81000" y="685800"/>
            <a:ext cx="33528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Здание школы </a:t>
            </a:r>
            <a:r>
              <a:rPr lang="ru-RU" b="1" dirty="0"/>
              <a:t>1906</a:t>
            </a:r>
            <a:r>
              <a:rPr lang="ru-RU" dirty="0"/>
              <a:t> года постройки. </a:t>
            </a:r>
            <a:r>
              <a:rPr lang="ru-RU" dirty="0" smtClean="0"/>
              <a:t>У  немцев школа </a:t>
            </a:r>
            <a:r>
              <a:rPr lang="ru-RU" dirty="0"/>
              <a:t>носила имя поэта </a:t>
            </a:r>
            <a:r>
              <a:rPr lang="ru-RU" dirty="0" smtClean="0"/>
              <a:t> </a:t>
            </a:r>
            <a:r>
              <a:rPr lang="ru-RU" dirty="0" err="1"/>
              <a:t>Хорста</a:t>
            </a:r>
            <a:r>
              <a:rPr lang="ru-RU" dirty="0"/>
              <a:t> </a:t>
            </a:r>
            <a:r>
              <a:rPr lang="ru-RU" dirty="0" err="1"/>
              <a:t>Весселя</a:t>
            </a:r>
            <a:r>
              <a:rPr lang="ru-RU" dirty="0"/>
              <a:t>. Школьный спортзал расположен в бывшем гимнастическом зале, который был построен на средства горожан </a:t>
            </a:r>
            <a:r>
              <a:rPr lang="ru-RU" dirty="0" err="1"/>
              <a:t>Даркемена</a:t>
            </a:r>
            <a:r>
              <a:rPr lang="ru-RU" dirty="0"/>
              <a:t>. При постройке это было отдельное здание, но в советское время его расширили и пристроили к школе.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Школа</a:t>
            </a:r>
            <a:r>
              <a:rPr lang="ru-RU" dirty="0"/>
              <a:t> переименована в </a:t>
            </a:r>
            <a:r>
              <a:rPr lang="ru-RU" b="1" dirty="0"/>
              <a:t>1990</a:t>
            </a:r>
            <a:r>
              <a:rPr lang="ru-RU" dirty="0"/>
              <a:t> году в честь лейтенанта </a:t>
            </a:r>
            <a:r>
              <a:rPr lang="ru-RU" b="1" dirty="0" smtClean="0"/>
              <a:t>Дмитрия  </a:t>
            </a:r>
            <a:r>
              <a:rPr lang="ru-RU" b="1" dirty="0"/>
              <a:t>Тарасова</a:t>
            </a:r>
            <a:r>
              <a:rPr lang="ru-RU" dirty="0"/>
              <a:t>, погибшего при исполнении интернационального долга в Афганистане".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00200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685800" y="533400"/>
            <a:ext cx="7848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Расположен Озерск на северо-западе области. В 120 километрах от Калининграда. В 8 километрах к северу от польской границы. </a:t>
            </a:r>
          </a:p>
        </p:txBody>
      </p:sp>
      <p:pic>
        <p:nvPicPr>
          <p:cNvPr id="3075" name="Picture 2" descr="http://pravdaurfo.ru/sites/default/files/home/user1530/ozersk-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76400"/>
            <a:ext cx="7162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1" descr="C:\Users\Андрей\Downloads\angerapp_4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600200"/>
            <a:ext cx="7367954" cy="47891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62000" y="584537"/>
            <a:ext cx="754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Первое упоминание относится к </a:t>
            </a:r>
            <a:r>
              <a:rPr lang="ru-RU" sz="2000" b="1" dirty="0" smtClean="0"/>
              <a:t>1539</a:t>
            </a:r>
            <a:r>
              <a:rPr lang="ru-RU" sz="2000" dirty="0" smtClean="0"/>
              <a:t> году. Права города </a:t>
            </a:r>
            <a:r>
              <a:rPr lang="ru-RU" sz="2000" dirty="0" err="1" smtClean="0"/>
              <a:t>Даркемену</a:t>
            </a:r>
            <a:r>
              <a:rPr lang="ru-RU" sz="2000" dirty="0" smtClean="0"/>
              <a:t> дал прусский король </a:t>
            </a:r>
            <a:r>
              <a:rPr lang="ru-RU" sz="2000" b="1" dirty="0" smtClean="0"/>
              <a:t>Фридрих Вильгельм I</a:t>
            </a:r>
            <a:r>
              <a:rPr lang="ru-RU" sz="2000" dirty="0" smtClean="0"/>
              <a:t> в </a:t>
            </a:r>
            <a:r>
              <a:rPr lang="ru-RU" sz="2000" b="1" dirty="0" smtClean="0"/>
              <a:t>1725</a:t>
            </a:r>
            <a:r>
              <a:rPr lang="ru-RU" sz="2000" dirty="0" smtClean="0"/>
              <a:t> году, лично побывавший здесь в то время. </a:t>
            </a:r>
          </a:p>
        </p:txBody>
      </p:sp>
      <p:sp>
        <p:nvSpPr>
          <p:cNvPr id="5125" name="AutoShape 5" descr="http://www.forum-kenig.ru/download/file.php?id=1962&amp;sid=0c5da4fee70a3a292a55fff4add8b05d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http://www.forum-kenig.ru/download/file.php?id=13386&amp;sid=0c5da4fee70a3a292a55fff4add8b05d&amp;mode=vie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http://i061.radikal.ru/1009/50/6770bfb076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514600"/>
            <a:ext cx="7056000" cy="393621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62000" y="533400"/>
            <a:ext cx="7772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1880 году была построена </a:t>
            </a:r>
            <a:r>
              <a:rPr lang="ru-RU" b="1" dirty="0" smtClean="0"/>
              <a:t>первая в Пруссии гидроэлектростанция. </a:t>
            </a:r>
            <a:r>
              <a:rPr lang="ru-RU" dirty="0" smtClean="0"/>
              <a:t>Предполагалось, что электроэнергию будет потреблять городская мельница. Однако строительство станции на новом русле реки вызвало снижение потока воды на старом русле, где стояла мельница. Все это сильно не понравилось мельнику, и он отказался платить за электроэнергию, и чтобы обеспечить нормальный поток воды, даже построил новую мельницу. Так техническое чудо оказалось не у дел.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960438"/>
          </a:xfrm>
        </p:spPr>
        <p:txBody>
          <a:bodyPr/>
          <a:lstStyle/>
          <a:p>
            <a:r>
              <a:rPr lang="ru-RU" sz="2000" dirty="0" smtClean="0"/>
              <a:t>Городские власти электроэнергией распорядились так: часть перенаправили в </a:t>
            </a:r>
            <a:r>
              <a:rPr lang="ru-RU" sz="2000" dirty="0" err="1" smtClean="0"/>
              <a:t>Гумбиннен</a:t>
            </a:r>
            <a:r>
              <a:rPr lang="ru-RU" sz="2000" dirty="0" smtClean="0"/>
              <a:t> (Гусев), а часть решили использовать для освещения улиц. Для чего в </a:t>
            </a:r>
            <a:r>
              <a:rPr lang="ru-RU" sz="2000" b="1" dirty="0" smtClean="0"/>
              <a:t>1886</a:t>
            </a:r>
            <a:r>
              <a:rPr lang="ru-RU" sz="2000" dirty="0" smtClean="0"/>
              <a:t> году в </a:t>
            </a:r>
            <a:r>
              <a:rPr lang="ru-RU" sz="2000" dirty="0" err="1" smtClean="0"/>
              <a:t>Даркемене</a:t>
            </a:r>
            <a:r>
              <a:rPr lang="ru-RU" sz="2000" dirty="0" smtClean="0"/>
              <a:t> первые в Европе установили электрические уличные фонари.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19800" y="1905000"/>
            <a:ext cx="2743200" cy="4525963"/>
          </a:xfrm>
        </p:spPr>
        <p:txBody>
          <a:bodyPr/>
          <a:lstStyle/>
          <a:p>
            <a:pPr algn="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 сентября 2006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года в центре города установлен памятник первому электрическому фонарю</a:t>
            </a:r>
            <a:endParaRPr lang="ru-RU" sz="2000" dirty="0"/>
          </a:p>
        </p:txBody>
      </p:sp>
      <p:pic>
        <p:nvPicPr>
          <p:cNvPr id="7" name="Рисунок 6" descr="IMG_20160518_143606.jpg"/>
          <p:cNvPicPr>
            <a:picLocks noChangeAspect="1"/>
          </p:cNvPicPr>
          <p:nvPr/>
        </p:nvPicPr>
        <p:blipFill>
          <a:blip r:embed="rId2" cstate="print"/>
          <a:srcRect b="2926"/>
          <a:stretch>
            <a:fillRect/>
          </a:stretch>
        </p:blipFill>
        <p:spPr>
          <a:xfrm>
            <a:off x="2057400" y="1828800"/>
            <a:ext cx="3652104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ндрей\Downloads\11 %281%29.JPG"/>
          <p:cNvPicPr>
            <a:picLocks noChangeAspect="1" noChangeArrowheads="1"/>
          </p:cNvPicPr>
          <p:nvPr/>
        </p:nvPicPr>
        <p:blipFill>
          <a:blip r:embed="rId2"/>
          <a:srcRect l="27717" t="22957" r="36955" b="24077"/>
          <a:stretch>
            <a:fillRect/>
          </a:stretch>
        </p:blipFill>
        <p:spPr bwMode="auto">
          <a:xfrm>
            <a:off x="4495800" y="1295400"/>
            <a:ext cx="4196289" cy="47181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685801"/>
            <a:ext cx="4343400" cy="5257800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      </a:t>
            </a:r>
            <a:r>
              <a:rPr lang="ru-RU" sz="2000" b="1" dirty="0" smtClean="0"/>
              <a:t>Мельница</a:t>
            </a:r>
            <a:r>
              <a:rPr lang="ru-RU" sz="2000" dirty="0" smtClean="0"/>
              <a:t>, построенная в </a:t>
            </a:r>
            <a:r>
              <a:rPr lang="ru-RU" sz="2000" b="1" dirty="0" smtClean="0"/>
              <a:t>1898</a:t>
            </a:r>
            <a:r>
              <a:rPr lang="ru-RU" sz="2000" dirty="0" smtClean="0"/>
              <a:t> году. Это именно та мельница, чей хозяин, потомственный </a:t>
            </a:r>
            <a:r>
              <a:rPr lang="ru-RU" sz="2000" b="1" dirty="0" smtClean="0"/>
              <a:t>мельник </a:t>
            </a:r>
            <a:r>
              <a:rPr lang="ru-RU" sz="2000" b="1" dirty="0" err="1" smtClean="0"/>
              <a:t>Вихерт</a:t>
            </a:r>
            <a:r>
              <a:rPr lang="ru-RU" sz="2000" dirty="0" smtClean="0"/>
              <a:t>, отказался от электричества.</a:t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Мельница была самой технически совершенной в Пруссии, давала очень качественную и дешевую муку, которая экспортировалась в Швецию.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0" y="5867400"/>
            <a:ext cx="3962400" cy="609600"/>
          </a:xfrm>
        </p:spPr>
        <p:txBody>
          <a:bodyPr/>
          <a:lstStyle/>
          <a:p>
            <a:r>
              <a:rPr lang="ru-RU" sz="1800" dirty="0" smtClean="0"/>
              <a:t>Бывший пивной завод. </a:t>
            </a:r>
            <a:br>
              <a:rPr lang="ru-RU" sz="1800" dirty="0" smtClean="0"/>
            </a:br>
            <a:r>
              <a:rPr lang="ru-RU" sz="1800" dirty="0" smtClean="0"/>
              <a:t>Сейчас многоквартирный дом.</a:t>
            </a:r>
            <a:br>
              <a:rPr lang="ru-RU" sz="18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074" name="Picture 2" descr="C:\Users\Андрей\Downloads\beerfactory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512" r="28346"/>
          <a:stretch>
            <a:fillRect/>
          </a:stretch>
        </p:blipFill>
        <p:spPr bwMode="auto">
          <a:xfrm>
            <a:off x="5181600" y="533400"/>
            <a:ext cx="3375202" cy="500618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5800" y="9906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   При немцах в </a:t>
            </a:r>
            <a:r>
              <a:rPr lang="ru-RU" sz="2000" b="1" dirty="0" err="1" smtClean="0"/>
              <a:t>Даркемене</a:t>
            </a:r>
            <a:r>
              <a:rPr lang="ru-RU" sz="2000" dirty="0" smtClean="0"/>
              <a:t> работало 4 пивных завода, 3 фабрики минеральной воды, кирпичный, литейный, машиностроительный завод, суконная и ткацкая фабрики и </a:t>
            </a:r>
            <a:r>
              <a:rPr lang="ru-RU" sz="2000" dirty="0" err="1" smtClean="0"/>
              <a:t>ремесленныхе</a:t>
            </a:r>
            <a:r>
              <a:rPr lang="ru-RU" sz="2000" dirty="0" smtClean="0"/>
              <a:t> предприятия, которые производили массу нужных в хозяйстве мелочей.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дрей\Downloads\площадь.jpg"/>
          <p:cNvPicPr>
            <a:picLocks noChangeAspect="1" noChangeArrowheads="1"/>
          </p:cNvPicPr>
          <p:nvPr/>
        </p:nvPicPr>
        <p:blipFill>
          <a:blip r:embed="rId2"/>
          <a:srcRect t="12878" b="12318"/>
          <a:stretch>
            <a:fillRect/>
          </a:stretch>
        </p:blipFill>
        <p:spPr bwMode="auto">
          <a:xfrm>
            <a:off x="1143000" y="2438400"/>
            <a:ext cx="7004050" cy="3929482"/>
          </a:xfrm>
          <a:prstGeom prst="rect">
            <a:avLst/>
          </a:prstGeom>
          <a:noFill/>
        </p:spPr>
      </p:pic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685800" y="609600"/>
            <a:ext cx="81708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 smtClean="0"/>
              <a:t>    Во время </a:t>
            </a:r>
            <a:r>
              <a:rPr lang="ru-RU" sz="2000" b="1" dirty="0" smtClean="0"/>
              <a:t>Первой мировой войны</a:t>
            </a:r>
            <a:r>
              <a:rPr lang="ru-RU" sz="2000" dirty="0" smtClean="0"/>
              <a:t> с осени </a:t>
            </a:r>
            <a:r>
              <a:rPr lang="ru-RU" sz="2000" b="1" dirty="0" smtClean="0"/>
              <a:t>1914 </a:t>
            </a:r>
            <a:r>
              <a:rPr lang="ru-RU" sz="2000" dirty="0" smtClean="0"/>
              <a:t>года по февраль </a:t>
            </a:r>
            <a:r>
              <a:rPr lang="ru-RU" sz="2000" b="1" dirty="0" smtClean="0"/>
              <a:t>1915</a:t>
            </a:r>
            <a:r>
              <a:rPr lang="ru-RU" sz="2000" dirty="0" smtClean="0"/>
              <a:t> года в районе </a:t>
            </a:r>
            <a:r>
              <a:rPr lang="ru-RU" sz="2000" dirty="0" err="1" smtClean="0"/>
              <a:t>Даркемена</a:t>
            </a:r>
            <a:r>
              <a:rPr lang="ru-RU" sz="2000" dirty="0" smtClean="0"/>
              <a:t> проходили ожесточённые бои. Город сильно пострадал. Помощь в его восстановление оказал муниципалитет города </a:t>
            </a:r>
            <a:r>
              <a:rPr lang="ru-RU" sz="2000" b="1" dirty="0" smtClean="0"/>
              <a:t>Дрездена</a:t>
            </a:r>
            <a:r>
              <a:rPr lang="ru-RU" sz="20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1603</TotalTime>
  <Words>518</Words>
  <Application>Microsoft Office PowerPoint</Application>
  <PresentationFormat>Экран (4:3)</PresentationFormat>
  <Paragraphs>40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Оформление по умолчанию</vt:lpstr>
      <vt:lpstr>Наш любимый город- Озерск</vt:lpstr>
      <vt:lpstr>Цель проекта:</vt:lpstr>
      <vt:lpstr>Слайд 3</vt:lpstr>
      <vt:lpstr>Слайд 4</vt:lpstr>
      <vt:lpstr>Слайд 5</vt:lpstr>
      <vt:lpstr>Городские власти электроэнергией распорядились так: часть перенаправили в Гумбиннен (Гусев), а часть решили использовать для освещения улиц. Для чего в 1886 году в Даркемене первые в Европе установили электрические уличные фонари.  .</vt:lpstr>
      <vt:lpstr>Слайд 7</vt:lpstr>
      <vt:lpstr>Бывший пивной завод.  Сейчас многоквартирный дом.  </vt:lpstr>
      <vt:lpstr>Слайд 9</vt:lpstr>
      <vt:lpstr>Слайд 10</vt:lpstr>
      <vt:lpstr>Слайд 11</vt:lpstr>
      <vt:lpstr>Слайд 12</vt:lpstr>
      <vt:lpstr>С 1945 года в составе СССР.  7 сентября 1946 года город был переименован в Озёрск.  </vt:lpstr>
      <vt:lpstr>Слайд 14</vt:lpstr>
      <vt:lpstr>Слайд 15</vt:lpstr>
      <vt:lpstr>Памятник погибшим в ходе локальных войн и ликвидаций катастроф.</vt:lpstr>
      <vt:lpstr>Мемориал воинам Красной Армии, погибшим в годы Великой Отечественной войны 1941—1945.  Братская могила образовалась в ходе боевых действий. Захоронено 1752 воина. Памятник установлен в 1949 году. </vt:lpstr>
      <vt:lpstr>Слайд 18</vt:lpstr>
      <vt:lpstr>Лютеранская кирха.  Кирха была освящена 9 октября 1842 года. Строение имело существенный недостаток - низкий шпиль сдерживал развитие промышленности в городе. Дымовые трубы не должны быть выше креста кирхи. К пятидесятилетию кирхи была произведена реконструкция – надстроена высокая башня и установлены трёхциферблатные часы.   </vt:lpstr>
      <vt:lpstr>Слайд 20</vt:lpstr>
      <vt:lpstr>Слайд 21</vt:lpstr>
      <vt:lpstr>Дом Рихарда Вихерта. </vt:lpstr>
      <vt:lpstr>Жилой дом Ульриха Вихарда, одного из владельцев мельницы, построенной в 19 веке. В конце тридцатых годов здание мельницы было продано А.Шмидту. В здании организовали пивоваренное производство, разливалась минеральная вода.</vt:lpstr>
      <vt:lpstr>Вилла земельного (районного) Совета - Ландрат построена в 1913 году и использовалась как жилое здание руководителя района, а также как место проведения совещаний в узком кругу, приёма и размещения гостей.  Сегодня здесь размещен Центр развития творчества детей и юношества.</vt:lpstr>
      <vt:lpstr>Слайд 25</vt:lpstr>
      <vt:lpstr>Слайд 26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Андрей</dc:creator>
  <cp:lastModifiedBy>Андрей</cp:lastModifiedBy>
  <cp:revision>91</cp:revision>
  <cp:lastPrinted>1601-01-01T00:00:00Z</cp:lastPrinted>
  <dcterms:created xsi:type="dcterms:W3CDTF">1601-01-01T00:00:00Z</dcterms:created>
  <dcterms:modified xsi:type="dcterms:W3CDTF">2016-10-27T15:56:04Z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